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6"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6/3/22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6316013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maps.google.com/?q=-45.86962045695381,170.52758198181766" TargetMode="External"/><Relationship Id="rId5" Type="http://schemas.openxmlformats.org/officeDocument/2006/relationships/image" Target="../media/image8.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20DE7-8B5A-1E4C-A580-9AE510744E17}"/>
              </a:ext>
            </a:extLst>
          </p:cNvPr>
          <p:cNvSpPr>
            <a:spLocks noGrp="1"/>
          </p:cNvSpPr>
          <p:nvPr>
            <p:ph type="ctrTitle"/>
          </p:nvPr>
        </p:nvSpPr>
        <p:spPr>
          <a:xfrm>
            <a:off x="360002" y="942059"/>
            <a:ext cx="3683361" cy="458871"/>
          </a:xfrm>
        </p:spPr>
        <p:txBody>
          <a:bodyPr/>
          <a:lstStyle/>
          <a:p>
            <a:r>
              <a:rPr lang="en-US" dirty="0"/>
              <a:t>Dunedin</a:t>
            </a:r>
          </a:p>
        </p:txBody>
      </p:sp>
      <p:sp>
        <p:nvSpPr>
          <p:cNvPr id="3" name="Subtitle 2">
            <a:extLst>
              <a:ext uri="{FF2B5EF4-FFF2-40B4-BE49-F238E27FC236}">
                <a16:creationId xmlns:a16="http://schemas.microsoft.com/office/drawing/2014/main" id="{1592D58E-D8F9-EE45-B05D-D3BA0767F7D2}"/>
              </a:ext>
            </a:extLst>
          </p:cNvPr>
          <p:cNvSpPr>
            <a:spLocks noGrp="1"/>
          </p:cNvSpPr>
          <p:nvPr>
            <p:ph type="subTitle" idx="1"/>
          </p:nvPr>
        </p:nvSpPr>
        <p:spPr>
          <a:xfrm>
            <a:off x="360002" y="1352810"/>
            <a:ext cx="3683361" cy="264568"/>
          </a:xfrm>
        </p:spPr>
        <p:txBody>
          <a:bodyPr/>
          <a:lstStyle/>
          <a:p>
            <a:r>
              <a:rPr lang="en-US" dirty="0"/>
              <a:t>Ravensbourne Rd (SH88) - Forsyth Barr Stadium</a:t>
            </a:r>
          </a:p>
        </p:txBody>
      </p:sp>
      <p:sp>
        <p:nvSpPr>
          <p:cNvPr id="8" name="Rectangle 7">
            <a:extLst>
              <a:ext uri="{FF2B5EF4-FFF2-40B4-BE49-F238E27FC236}">
                <a16:creationId xmlns:a16="http://schemas.microsoft.com/office/drawing/2014/main" id="{F16CEA71-0E1C-2149-85E7-58F21B464D71}"/>
              </a:ext>
            </a:extLst>
          </p:cNvPr>
          <p:cNvSpPr/>
          <p:nvPr/>
        </p:nvSpPr>
        <p:spPr>
          <a:xfrm>
            <a:off x="449305" y="0"/>
            <a:ext cx="1679313" cy="404290"/>
          </a:xfrm>
          <a:prstGeom prst="rect">
            <a:avLst/>
          </a:prstGeom>
          <a:solidFill>
            <a:srgbClr val="1AA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ACCE0A5-AE53-6749-847E-59CA5F7B9FC2}"/>
              </a:ext>
            </a:extLst>
          </p:cNvPr>
          <p:cNvSpPr/>
          <p:nvPr/>
        </p:nvSpPr>
        <p:spPr>
          <a:xfrm>
            <a:off x="533272" y="83025"/>
            <a:ext cx="1527342" cy="261610"/>
          </a:xfrm>
          <a:prstGeom prst="rect">
            <a:avLst/>
          </a:prstGeom>
        </p:spPr>
        <p:txBody>
          <a:bodyPr wrap="none">
            <a:spAutoFit/>
          </a:bodyPr>
          <a:lstStyle/>
          <a:p>
            <a:pPr algn="ctr"/>
            <a:r>
              <a:rPr lang="en-NZ" sz="1100" b="1" spc="-5" dirty="0">
                <a:solidFill>
                  <a:schemeClr val="bg1"/>
                </a:solidFill>
                <a:latin typeface="Axiforma SemiBold" pitchFamily="2" charset="77"/>
              </a:rPr>
              <a:t>DIGITAL ROADSIDE</a:t>
            </a:r>
            <a:endParaRPr lang="en-US" sz="1100" dirty="0">
              <a:solidFill>
                <a:schemeClr val="bg1"/>
              </a:solidFill>
            </a:endParaRPr>
          </a:p>
        </p:txBody>
      </p:sp>
      <p:sp>
        <p:nvSpPr>
          <p:cNvPr id="10" name="TextBox 9">
            <a:extLst>
              <a:ext uri="{FF2B5EF4-FFF2-40B4-BE49-F238E27FC236}">
                <a16:creationId xmlns:a16="http://schemas.microsoft.com/office/drawing/2014/main" id="{96C29644-2F0B-2343-852B-1BC5BD3CEF69}"/>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DUNELED01</a:t>
            </a:r>
          </a:p>
        </p:txBody>
      </p:sp>
      <p:sp>
        <p:nvSpPr>
          <p:cNvPr id="13" name="object 7">
            <a:extLst>
              <a:ext uri="{FF2B5EF4-FFF2-40B4-BE49-F238E27FC236}">
                <a16:creationId xmlns:a16="http://schemas.microsoft.com/office/drawing/2014/main" id="{86CBF221-6748-564B-A212-05C8D3DA3DD9}"/>
              </a:ext>
            </a:extLst>
          </p:cNvPr>
          <p:cNvSpPr/>
          <p:nvPr/>
        </p:nvSpPr>
        <p:spPr>
          <a:xfrm>
            <a:off x="462004" y="2787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5" name="Subtitle 2">
            <a:extLst>
              <a:ext uri="{FF2B5EF4-FFF2-40B4-BE49-F238E27FC236}">
                <a16:creationId xmlns:a16="http://schemas.microsoft.com/office/drawing/2014/main" id="{7AEF66E6-D01B-B744-BE48-C40ACFE98BBD}"/>
              </a:ext>
            </a:extLst>
          </p:cNvPr>
          <p:cNvSpPr txBox="1">
            <a:spLocks/>
          </p:cNvSpPr>
          <p:nvPr/>
        </p:nvSpPr>
        <p:spPr>
          <a:xfrm>
            <a:off x="360000" y="1801746"/>
            <a:ext cx="948295" cy="8975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Daily Visuals:</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Animation:</a:t>
            </a:r>
            <a:br>
              <a:rPr lang="en-GB" sz="850" b="1" dirty="0">
                <a:solidFill>
                  <a:schemeClr val="tx2"/>
                </a:solidFill>
              </a:rPr>
            </a:br>
            <a:endParaRPr lang="en-US" sz="850" b="1" dirty="0">
              <a:solidFill>
                <a:schemeClr val="tx2"/>
              </a:solidFill>
            </a:endParaRPr>
          </a:p>
        </p:txBody>
      </p:sp>
      <p:pic>
        <p:nvPicPr>
          <p:cNvPr id="17" name="Picture Placeholder 11">
            <a:extLst>
              <a:ext uri="{FF2B5EF4-FFF2-40B4-BE49-F238E27FC236}">
                <a16:creationId xmlns:a16="http://schemas.microsoft.com/office/drawing/2014/main" id="{54F365B4-1892-784E-A759-FBBB2E92D5A4}"/>
              </a:ext>
            </a:extLst>
          </p:cNvPr>
          <p:cNvPicPr>
            <a:picLocks noGrp="1"/>
          </p:cNvPicPr>
          <p:nvPr>
            <p:ph type="pic" sz="quarter" idx="10"/>
          </p:nvPr>
        </p:nvPicPr>
        <p:blipFill rotWithShape="1">
          <a:blip r:embed="rId3"/>
          <a:srcRect/>
          <a:stretch/>
        </p:blipFill>
        <p:spPr>
          <a:xfrm>
            <a:off x="4336869" y="944562"/>
            <a:ext cx="7420156" cy="5399999"/>
          </a:xfrm>
        </p:spPr>
      </p:pic>
      <p:pic>
        <p:nvPicPr>
          <p:cNvPr id="16" name="Picture Placeholder 11">
            <a:extLst>
              <a:ext uri="{FF2B5EF4-FFF2-40B4-BE49-F238E27FC236}">
                <a16:creationId xmlns:a16="http://schemas.microsoft.com/office/drawing/2014/main" id="{EB29C9EC-E621-914B-9D3B-DA50A6B06074}"/>
              </a:ext>
            </a:extLst>
          </p:cNvPr>
          <p:cNvPicPr>
            <a:picLocks noGrp="1"/>
          </p:cNvPicPr>
          <p:nvPr>
            <p:ph type="pic" sz="quarter" idx="12"/>
          </p:nvPr>
        </p:nvPicPr>
        <p:blipFill rotWithShape="1">
          <a:blip r:embed="rId4"/>
          <a:srcRect l="20" r="-20"/>
          <a:stretch/>
        </p:blipFill>
        <p:spPr>
          <a:xfrm>
            <a:off x="449263" y="4184561"/>
            <a:ext cx="3600000" cy="2160000"/>
          </a:xfrm>
        </p:spPr>
      </p:pic>
      <p:sp>
        <p:nvSpPr>
          <p:cNvPr id="19" name="TextBox 18">
            <a:extLst>
              <a:ext uri="{FF2B5EF4-FFF2-40B4-BE49-F238E27FC236}">
                <a16:creationId xmlns:a16="http://schemas.microsoft.com/office/drawing/2014/main" id="{7935BD58-6B1E-AE49-AB03-2D572C3B3D8A}"/>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0" name="Picture 19" descr="Icon&#10;&#10;Description automatically generated">
            <a:extLst>
              <a:ext uri="{FF2B5EF4-FFF2-40B4-BE49-F238E27FC236}">
                <a16:creationId xmlns:a16="http://schemas.microsoft.com/office/drawing/2014/main" id="{91524570-E22D-A94A-AF85-A539D7962114}"/>
              </a:ext>
            </a:extLst>
          </p:cNvPr>
          <p:cNvPicPr>
            <a:picLocks noChangeAspect="1"/>
          </p:cNvPicPr>
          <p:nvPr/>
        </p:nvPicPr>
        <p:blipFill>
          <a:blip r:embed="rId5"/>
          <a:stretch>
            <a:fillRect/>
          </a:stretch>
        </p:blipFill>
        <p:spPr>
          <a:xfrm>
            <a:off x="3023021" y="6078694"/>
            <a:ext cx="140344" cy="140344"/>
          </a:xfrm>
          <a:prstGeom prst="rect">
            <a:avLst/>
          </a:prstGeom>
        </p:spPr>
      </p:pic>
      <p:grpSp>
        <p:nvGrpSpPr>
          <p:cNvPr id="21" name="Group 20">
            <a:extLst>
              <a:ext uri="{FF2B5EF4-FFF2-40B4-BE49-F238E27FC236}">
                <a16:creationId xmlns:a16="http://schemas.microsoft.com/office/drawing/2014/main" id="{705E2861-2ACA-8B41-8A63-29A1C3D9B311}"/>
              </a:ext>
            </a:extLst>
          </p:cNvPr>
          <p:cNvGrpSpPr/>
          <p:nvPr/>
        </p:nvGrpSpPr>
        <p:grpSpPr>
          <a:xfrm>
            <a:off x="2984666" y="6062093"/>
            <a:ext cx="989814" cy="181510"/>
            <a:chOff x="2984666" y="6062093"/>
            <a:chExt cx="989814" cy="181510"/>
          </a:xfrm>
        </p:grpSpPr>
        <p:sp>
          <p:nvSpPr>
            <p:cNvPr id="22" name="Rectangle 21">
              <a:extLst>
                <a:ext uri="{FF2B5EF4-FFF2-40B4-BE49-F238E27FC236}">
                  <a16:creationId xmlns:a16="http://schemas.microsoft.com/office/drawing/2014/main" id="{A57DF3E3-5D72-534A-87FB-0D38217E1A3E}"/>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995924B-A3F7-CC43-8182-44E4833A7CF3}"/>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6"/>
              <a:extLst>
                <a:ext uri="{FF2B5EF4-FFF2-40B4-BE49-F238E27FC236}">
                  <a16:creationId xmlns:a16="http://schemas.microsoft.com/office/drawing/2014/main" id="{1F17EB69-2BC7-444A-AAA5-BDC1B75CA545}"/>
                </a:ext>
              </a:extLst>
            </p:cNvPr>
            <p:cNvPicPr>
              <a:picLocks noChangeAspect="1"/>
            </p:cNvPicPr>
            <p:nvPr/>
          </p:nvPicPr>
          <p:blipFill>
            <a:blip r:embed="rId5"/>
            <a:stretch>
              <a:fillRect/>
            </a:stretch>
          </p:blipFill>
          <p:spPr>
            <a:xfrm>
              <a:off x="3023021" y="6078694"/>
              <a:ext cx="140344" cy="140344"/>
            </a:xfrm>
            <a:prstGeom prst="rect">
              <a:avLst/>
            </a:prstGeom>
          </p:spPr>
        </p:pic>
      </p:grpSp>
      <p:sp>
        <p:nvSpPr>
          <p:cNvPr id="26" name="Rectangle 25">
            <a:hlinkClick r:id="rId6"/>
            <a:extLst>
              <a:ext uri="{FF2B5EF4-FFF2-40B4-BE49-F238E27FC236}">
                <a16:creationId xmlns:a16="http://schemas.microsoft.com/office/drawing/2014/main" id="{3530EAED-D570-B64C-9227-1C3C190E8D7D}"/>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ubtitle 2">
            <a:extLst>
              <a:ext uri="{FF2B5EF4-FFF2-40B4-BE49-F238E27FC236}">
                <a16:creationId xmlns:a16="http://schemas.microsoft.com/office/drawing/2014/main" id="{350E4FBE-1253-4575-8F67-BBE924776EE0}"/>
              </a:ext>
            </a:extLst>
          </p:cNvPr>
          <p:cNvSpPr txBox="1">
            <a:spLocks/>
          </p:cNvSpPr>
          <p:nvPr/>
        </p:nvSpPr>
        <p:spPr>
          <a:xfrm>
            <a:off x="2225248" y="1804682"/>
            <a:ext cx="1193199" cy="8820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Ad Duration:</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Ads in Loop:</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Pixel Size:</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Operating Hours:</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3" name="Subtitle 2">
            <a:extLst>
              <a:ext uri="{FF2B5EF4-FFF2-40B4-BE49-F238E27FC236}">
                <a16:creationId xmlns:a16="http://schemas.microsoft.com/office/drawing/2014/main" id="{FF341F1D-EFE4-4C69-A2CE-B936CC644B6E}"/>
              </a:ext>
            </a:extLst>
          </p:cNvPr>
          <p:cNvSpPr txBox="1">
            <a:spLocks/>
          </p:cNvSpPr>
          <p:nvPr/>
        </p:nvSpPr>
        <p:spPr>
          <a:xfrm>
            <a:off x="1223887" y="1802236"/>
            <a:ext cx="1089657" cy="89704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205°</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6 x 3m</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12,800</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No</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Subtitle 2">
            <a:extLst>
              <a:ext uri="{FF2B5EF4-FFF2-40B4-BE49-F238E27FC236}">
                <a16:creationId xmlns:a16="http://schemas.microsoft.com/office/drawing/2014/main" id="{CA73ABDA-3D3E-4C6D-B9B0-7AC048B4E92C}"/>
              </a:ext>
            </a:extLst>
          </p:cNvPr>
          <p:cNvSpPr txBox="1">
            <a:spLocks/>
          </p:cNvSpPr>
          <p:nvPr/>
        </p:nvSpPr>
        <p:spPr>
          <a:xfrm>
            <a:off x="2913258" y="1803459"/>
            <a:ext cx="1214853" cy="89582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8 seconds</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6</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1200 x 600</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0500-2459</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9" name="Content Placeholder 2">
            <a:extLst>
              <a:ext uri="{FF2B5EF4-FFF2-40B4-BE49-F238E27FC236}">
                <a16:creationId xmlns:a16="http://schemas.microsoft.com/office/drawing/2014/main" id="{1AA7297A-288B-4252-955A-CD16DEE674F8}"/>
              </a:ext>
            </a:extLst>
          </p:cNvPr>
          <p:cNvSpPr txBox="1">
            <a:spLocks/>
          </p:cNvSpPr>
          <p:nvPr/>
        </p:nvSpPr>
        <p:spPr>
          <a:xfrm>
            <a:off x="358077" y="2853524"/>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digital screen located on Forsyth Barr Stadium land near Ravensbourne Rd (SH88) roundabout reaches all homebound audiences en route to the suburbs of Ravensbourne, St Leonards &amp; Port Chalmers. Covered Forsyth Barr Stadium hosts rugby games, events, and concerts. University Oval which hosts international cricket matches is nearby. The screen benefits from long sightlines which assures high dwell times. This location is a standout for audiences that visit Outdoors Stores, Car Dealerships, Big Box Retailers, DIY Hardware Stores and more (LANDMARKS ID).</a:t>
            </a:r>
          </a:p>
        </p:txBody>
      </p:sp>
    </p:spTree>
    <p:extLst>
      <p:ext uri="{BB962C8B-B14F-4D97-AF65-F5344CB8AC3E}">
        <p14:creationId xmlns:p14="http://schemas.microsoft.com/office/powerpoint/2010/main" val="83206499"/>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193</TotalTime>
  <Words>119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Axiforma SemiBold</vt:lpstr>
      <vt:lpstr>Calibri</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12</cp:revision>
  <cp:lastPrinted>2022-04-21T04:14:19Z</cp:lastPrinted>
  <dcterms:created xsi:type="dcterms:W3CDTF">2022-04-20T08:33:59Z</dcterms:created>
  <dcterms:modified xsi:type="dcterms:W3CDTF">2022-06-02T12:50:43Z</dcterms:modified>
</cp:coreProperties>
</file>