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7"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4/28/22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1243721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hyperlink" Target="https://maps.google.com/?q=-43.538859,172.56083379999995"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11">
            <a:extLst>
              <a:ext uri="{FF2B5EF4-FFF2-40B4-BE49-F238E27FC236}">
                <a16:creationId xmlns:a16="http://schemas.microsoft.com/office/drawing/2014/main" id="{F1D5B6BD-BA6E-DA41-A8DD-0C4005BE81CC}"/>
              </a:ext>
            </a:extLst>
          </p:cNvPr>
          <p:cNvPicPr>
            <a:picLocks noGrp="1"/>
          </p:cNvPicPr>
          <p:nvPr>
            <p:ph type="pic" sz="quarter" idx="12"/>
          </p:nvPr>
        </p:nvPicPr>
        <p:blipFill rotWithShape="1">
          <a:blip r:embed="rId3"/>
          <a:srcRect l="20" r="-20"/>
          <a:stretch/>
        </p:blipFill>
        <p:spPr>
          <a:xfrm>
            <a:off x="449263" y="4184561"/>
            <a:ext cx="3600000" cy="2160000"/>
          </a:xfrm>
        </p:spPr>
      </p:pic>
      <p:sp>
        <p:nvSpPr>
          <p:cNvPr id="2" name="Title 1">
            <a:extLst>
              <a:ext uri="{FF2B5EF4-FFF2-40B4-BE49-F238E27FC236}">
                <a16:creationId xmlns:a16="http://schemas.microsoft.com/office/drawing/2014/main" id="{25F1A670-72B9-0E48-B3FB-A562B39C73EC}"/>
              </a:ext>
            </a:extLst>
          </p:cNvPr>
          <p:cNvSpPr>
            <a:spLocks noGrp="1"/>
          </p:cNvSpPr>
          <p:nvPr>
            <p:ph type="ctrTitle"/>
          </p:nvPr>
        </p:nvSpPr>
        <p:spPr>
          <a:xfrm>
            <a:off x="360002" y="942059"/>
            <a:ext cx="3683361" cy="458871"/>
          </a:xfrm>
        </p:spPr>
        <p:txBody>
          <a:bodyPr/>
          <a:lstStyle/>
          <a:p>
            <a:r>
              <a:rPr lang="en-US" dirty="0"/>
              <a:t>Christchurch</a:t>
            </a:r>
          </a:p>
        </p:txBody>
      </p:sp>
      <p:sp>
        <p:nvSpPr>
          <p:cNvPr id="3" name="Subtitle 2">
            <a:extLst>
              <a:ext uri="{FF2B5EF4-FFF2-40B4-BE49-F238E27FC236}">
                <a16:creationId xmlns:a16="http://schemas.microsoft.com/office/drawing/2014/main" id="{24A65C21-EFD5-244E-9656-CB2B4F57ABA3}"/>
              </a:ext>
            </a:extLst>
          </p:cNvPr>
          <p:cNvSpPr>
            <a:spLocks noGrp="1"/>
          </p:cNvSpPr>
          <p:nvPr>
            <p:ph type="subTitle" idx="1"/>
          </p:nvPr>
        </p:nvSpPr>
        <p:spPr>
          <a:xfrm>
            <a:off x="360002" y="1352810"/>
            <a:ext cx="3683361" cy="264568"/>
          </a:xfrm>
        </p:spPr>
        <p:txBody>
          <a:bodyPr/>
          <a:lstStyle/>
          <a:p>
            <a:r>
              <a:rPr lang="en-US" dirty="0"/>
              <a:t>Blenheim Rd - Sockburn (OUT)</a:t>
            </a:r>
          </a:p>
          <a:p>
            <a:endParaRPr lang="en-US" dirty="0"/>
          </a:p>
        </p:txBody>
      </p:sp>
      <p:sp>
        <p:nvSpPr>
          <p:cNvPr id="8" name="TextBox 7">
            <a:extLst>
              <a:ext uri="{FF2B5EF4-FFF2-40B4-BE49-F238E27FC236}">
                <a16:creationId xmlns:a16="http://schemas.microsoft.com/office/drawing/2014/main" id="{3ACD9EDD-D473-BC4E-983A-D5352B584733}"/>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CHCH62-62</a:t>
            </a:r>
          </a:p>
        </p:txBody>
      </p:sp>
      <p:sp>
        <p:nvSpPr>
          <p:cNvPr id="14" name="object 7">
            <a:extLst>
              <a:ext uri="{FF2B5EF4-FFF2-40B4-BE49-F238E27FC236}">
                <a16:creationId xmlns:a16="http://schemas.microsoft.com/office/drawing/2014/main" id="{FF6B3180-8686-334E-BE68-F1D5C64A1BFA}"/>
              </a:ext>
            </a:extLst>
          </p:cNvPr>
          <p:cNvSpPr/>
          <p:nvPr/>
        </p:nvSpPr>
        <p:spPr>
          <a:xfrm>
            <a:off x="449263" y="2319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6" name="Subtitle 2">
            <a:extLst>
              <a:ext uri="{FF2B5EF4-FFF2-40B4-BE49-F238E27FC236}">
                <a16:creationId xmlns:a16="http://schemas.microsoft.com/office/drawing/2014/main" id="{28E5F735-0EBD-8646-85A6-E9D0D63861D6}"/>
              </a:ext>
            </a:extLst>
          </p:cNvPr>
          <p:cNvSpPr txBox="1">
            <a:spLocks/>
          </p:cNvSpPr>
          <p:nvPr/>
        </p:nvSpPr>
        <p:spPr>
          <a:xfrm>
            <a:off x="360000" y="1801747"/>
            <a:ext cx="101863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17" name="Subtitle 2">
            <a:extLst>
              <a:ext uri="{FF2B5EF4-FFF2-40B4-BE49-F238E27FC236}">
                <a16:creationId xmlns:a16="http://schemas.microsoft.com/office/drawing/2014/main" id="{979DDBE1-AF54-824A-9186-DD57D59752C0}"/>
              </a:ext>
            </a:extLst>
          </p:cNvPr>
          <p:cNvSpPr txBox="1">
            <a:spLocks/>
          </p:cNvSpPr>
          <p:nvPr/>
        </p:nvSpPr>
        <p:spPr>
          <a:xfrm>
            <a:off x="2225221" y="1801747"/>
            <a:ext cx="1001531"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Daily Visuals:</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Illuminated:</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18" name="Rectangle 17">
            <a:extLst>
              <a:ext uri="{FF2B5EF4-FFF2-40B4-BE49-F238E27FC236}">
                <a16:creationId xmlns:a16="http://schemas.microsoft.com/office/drawing/2014/main" id="{0DCA84CB-5A9D-2144-A470-F6EE916A6B6B}"/>
              </a:ext>
            </a:extLst>
          </p:cNvPr>
          <p:cNvSpPr/>
          <p:nvPr/>
        </p:nvSpPr>
        <p:spPr>
          <a:xfrm>
            <a:off x="449305" y="0"/>
            <a:ext cx="1679313" cy="404290"/>
          </a:xfrm>
          <a:prstGeom prst="rect">
            <a:avLst/>
          </a:prstGeom>
          <a:solidFill>
            <a:srgbClr val="3E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8DF633-D6D7-4D43-8B11-1C8CA61EB566}"/>
              </a:ext>
            </a:extLst>
          </p:cNvPr>
          <p:cNvSpPr/>
          <p:nvPr/>
        </p:nvSpPr>
        <p:spPr>
          <a:xfrm>
            <a:off x="504678" y="83025"/>
            <a:ext cx="1564211" cy="261610"/>
          </a:xfrm>
          <a:prstGeom prst="rect">
            <a:avLst/>
          </a:prstGeom>
        </p:spPr>
        <p:txBody>
          <a:bodyPr wrap="none">
            <a:spAutoFit/>
          </a:bodyPr>
          <a:lstStyle/>
          <a:p>
            <a:pPr algn="ctr"/>
            <a:r>
              <a:rPr lang="en-NZ" sz="1100" b="1" spc="-5" dirty="0">
                <a:solidFill>
                  <a:schemeClr val="bg1"/>
                </a:solidFill>
                <a:latin typeface="Axiforma SemiBold" pitchFamily="2" charset="77"/>
              </a:rPr>
              <a:t>CLASSIC ROADSIDE</a:t>
            </a:r>
            <a:endParaRPr lang="en-US" sz="1100" dirty="0">
              <a:solidFill>
                <a:schemeClr val="bg1"/>
              </a:solidFill>
            </a:endParaRPr>
          </a:p>
        </p:txBody>
      </p:sp>
      <p:sp>
        <p:nvSpPr>
          <p:cNvPr id="13" name="TextBox 12">
            <a:extLst>
              <a:ext uri="{FF2B5EF4-FFF2-40B4-BE49-F238E27FC236}">
                <a16:creationId xmlns:a16="http://schemas.microsoft.com/office/drawing/2014/main" id="{409641CC-A85F-914F-ACD4-8DB7B09C8B31}"/>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1" name="Picture 20" descr="Icon&#10;&#10;Description automatically generated">
            <a:extLst>
              <a:ext uri="{FF2B5EF4-FFF2-40B4-BE49-F238E27FC236}">
                <a16:creationId xmlns:a16="http://schemas.microsoft.com/office/drawing/2014/main" id="{5C72E0F4-163E-B14A-878B-D74928009030}"/>
              </a:ext>
            </a:extLst>
          </p:cNvPr>
          <p:cNvPicPr>
            <a:picLocks noChangeAspect="1"/>
          </p:cNvPicPr>
          <p:nvPr/>
        </p:nvPicPr>
        <p:blipFill>
          <a:blip r:embed="rId4"/>
          <a:stretch>
            <a:fillRect/>
          </a:stretch>
        </p:blipFill>
        <p:spPr>
          <a:xfrm>
            <a:off x="3023021" y="6078694"/>
            <a:ext cx="140344" cy="140344"/>
          </a:xfrm>
          <a:prstGeom prst="rect">
            <a:avLst/>
          </a:prstGeom>
        </p:spPr>
      </p:pic>
      <p:grpSp>
        <p:nvGrpSpPr>
          <p:cNvPr id="6" name="Group 5">
            <a:extLst>
              <a:ext uri="{FF2B5EF4-FFF2-40B4-BE49-F238E27FC236}">
                <a16:creationId xmlns:a16="http://schemas.microsoft.com/office/drawing/2014/main" id="{8149BBB7-86A2-954B-B194-E59961A09A02}"/>
              </a:ext>
            </a:extLst>
          </p:cNvPr>
          <p:cNvGrpSpPr/>
          <p:nvPr/>
        </p:nvGrpSpPr>
        <p:grpSpPr>
          <a:xfrm>
            <a:off x="2984666" y="6062093"/>
            <a:ext cx="989814" cy="181510"/>
            <a:chOff x="2984666" y="6062093"/>
            <a:chExt cx="989814" cy="181510"/>
          </a:xfrm>
        </p:grpSpPr>
        <p:sp>
          <p:nvSpPr>
            <p:cNvPr id="23" name="Rectangle 22">
              <a:extLst>
                <a:ext uri="{FF2B5EF4-FFF2-40B4-BE49-F238E27FC236}">
                  <a16:creationId xmlns:a16="http://schemas.microsoft.com/office/drawing/2014/main" id="{D2C1A145-0389-2D41-9897-31DC5415A350}"/>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339F13B-0860-F742-B9C6-39F49F43BA3B}"/>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5"/>
              <a:extLst>
                <a:ext uri="{FF2B5EF4-FFF2-40B4-BE49-F238E27FC236}">
                  <a16:creationId xmlns:a16="http://schemas.microsoft.com/office/drawing/2014/main" id="{F87685C7-9735-9648-8094-F2216480667F}"/>
                </a:ext>
              </a:extLst>
            </p:cNvPr>
            <p:cNvPicPr>
              <a:picLocks noChangeAspect="1"/>
            </p:cNvPicPr>
            <p:nvPr/>
          </p:nvPicPr>
          <p:blipFill>
            <a:blip r:embed="rId4"/>
            <a:stretch>
              <a:fillRect/>
            </a:stretch>
          </p:blipFill>
          <p:spPr>
            <a:xfrm>
              <a:off x="3023021" y="6078694"/>
              <a:ext cx="140344" cy="140344"/>
            </a:xfrm>
            <a:prstGeom prst="rect">
              <a:avLst/>
            </a:prstGeom>
          </p:spPr>
        </p:pic>
      </p:grpSp>
      <p:sp>
        <p:nvSpPr>
          <p:cNvPr id="22" name="Rectangle 21">
            <a:hlinkClick r:id="rId5"/>
            <a:extLst>
              <a:ext uri="{FF2B5EF4-FFF2-40B4-BE49-F238E27FC236}">
                <a16:creationId xmlns:a16="http://schemas.microsoft.com/office/drawing/2014/main" id="{0E1CED55-E786-CE48-BB5F-A754E0941274}"/>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Placeholder 11">
            <a:extLst>
              <a:ext uri="{FF2B5EF4-FFF2-40B4-BE49-F238E27FC236}">
                <a16:creationId xmlns:a16="http://schemas.microsoft.com/office/drawing/2014/main" id="{B7484DF1-643B-9C4D-90D6-967BB97A77FA}"/>
              </a:ext>
            </a:extLst>
          </p:cNvPr>
          <p:cNvPicPr>
            <a:picLocks noGrp="1"/>
          </p:cNvPicPr>
          <p:nvPr>
            <p:ph type="pic" sz="quarter" idx="10"/>
          </p:nvPr>
        </p:nvPicPr>
        <p:blipFill rotWithShape="1">
          <a:blip r:embed="rId6"/>
          <a:srcRect/>
          <a:stretch/>
        </p:blipFill>
        <p:spPr>
          <a:xfrm>
            <a:off x="4336869" y="944562"/>
            <a:ext cx="7420156" cy="5399999"/>
          </a:xfrm>
        </p:spPr>
      </p:pic>
      <p:sp>
        <p:nvSpPr>
          <p:cNvPr id="20" name="Subtitle 2">
            <a:extLst>
              <a:ext uri="{FF2B5EF4-FFF2-40B4-BE49-F238E27FC236}">
                <a16:creationId xmlns:a16="http://schemas.microsoft.com/office/drawing/2014/main" id="{3E1E1507-98F9-4627-8787-B1C6ACE6A5BC}"/>
              </a:ext>
            </a:extLst>
          </p:cNvPr>
          <p:cNvSpPr txBox="1">
            <a:spLocks/>
          </p:cNvSpPr>
          <p:nvPr/>
        </p:nvSpPr>
        <p:spPr>
          <a:xfrm>
            <a:off x="1237753" y="1803169"/>
            <a:ext cx="107031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105°</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6 x 3m</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27" name="Subtitle 2">
            <a:extLst>
              <a:ext uri="{FF2B5EF4-FFF2-40B4-BE49-F238E27FC236}">
                <a16:creationId xmlns:a16="http://schemas.microsoft.com/office/drawing/2014/main" id="{563C9836-53B6-4A35-8386-0ED27737A429}"/>
              </a:ext>
            </a:extLst>
          </p:cNvPr>
          <p:cNvSpPr txBox="1">
            <a:spLocks/>
          </p:cNvSpPr>
          <p:nvPr/>
        </p:nvSpPr>
        <p:spPr>
          <a:xfrm>
            <a:off x="2953095" y="1799946"/>
            <a:ext cx="1169294"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35,944</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No</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Content Placeholder 2">
            <a:extLst>
              <a:ext uri="{FF2B5EF4-FFF2-40B4-BE49-F238E27FC236}">
                <a16:creationId xmlns:a16="http://schemas.microsoft.com/office/drawing/2014/main" id="{C9D43203-6330-4CC1-803A-42E0F413EF28}"/>
              </a:ext>
            </a:extLst>
          </p:cNvPr>
          <p:cNvSpPr txBox="1">
            <a:spLocks/>
          </p:cNvSpPr>
          <p:nvPr/>
        </p:nvSpPr>
        <p:spPr>
          <a:xfrm>
            <a:off x="358077" y="2389289"/>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panel located on arterial Blenheim Rd on approach to the Sockburn roundabout reaches audiences from the CBD and Riccarton en route to Hornby and further south to Timaru via SH1. Congestion along this stretch of road assures high dwell times. Businesses in the vicinity are predominantly car dealerships, automotive services and manufacturing firms. This location is a standout for audiences that visit Outdoors Stores, Electronics Stores, Office Supplies, Department Stores and more (LANDMARKS ID).</a:t>
            </a:r>
          </a:p>
        </p:txBody>
      </p:sp>
    </p:spTree>
    <p:extLst>
      <p:ext uri="{BB962C8B-B14F-4D97-AF65-F5344CB8AC3E}">
        <p14:creationId xmlns:p14="http://schemas.microsoft.com/office/powerpoint/2010/main" val="3638419250"/>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TotalTime>
  <Words>69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Calibri</vt:lpstr>
      <vt:lpstr>Axiforma SemiBold</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11</cp:revision>
  <cp:lastPrinted>2022-04-21T04:14:19Z</cp:lastPrinted>
  <dcterms:created xsi:type="dcterms:W3CDTF">2022-04-20T08:33:59Z</dcterms:created>
  <dcterms:modified xsi:type="dcterms:W3CDTF">2022-04-28T00:30:41Z</dcterms:modified>
</cp:coreProperties>
</file>