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6"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6/3/22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631601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maps.google.com/?q=-41.2323701,174.8959866" TargetMode="External"/><Relationship Id="rId5" Type="http://schemas.openxmlformats.org/officeDocument/2006/relationships/image" Target="../media/image8.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20DE7-8B5A-1E4C-A580-9AE510744E17}"/>
              </a:ext>
            </a:extLst>
          </p:cNvPr>
          <p:cNvSpPr>
            <a:spLocks noGrp="1"/>
          </p:cNvSpPr>
          <p:nvPr>
            <p:ph type="ctrTitle"/>
          </p:nvPr>
        </p:nvSpPr>
        <p:spPr>
          <a:xfrm>
            <a:off x="360002" y="942059"/>
            <a:ext cx="3683361" cy="458871"/>
          </a:xfrm>
        </p:spPr>
        <p:txBody>
          <a:bodyPr/>
          <a:lstStyle/>
          <a:p>
            <a:r>
              <a:rPr lang="en-US" dirty="0"/>
              <a:t>Lower Hutt</a:t>
            </a:r>
          </a:p>
        </p:txBody>
      </p:sp>
      <p:sp>
        <p:nvSpPr>
          <p:cNvPr id="3" name="Subtitle 2">
            <a:extLst>
              <a:ext uri="{FF2B5EF4-FFF2-40B4-BE49-F238E27FC236}">
                <a16:creationId xmlns:a16="http://schemas.microsoft.com/office/drawing/2014/main" id="{1592D58E-D8F9-EE45-B05D-D3BA0767F7D2}"/>
              </a:ext>
            </a:extLst>
          </p:cNvPr>
          <p:cNvSpPr>
            <a:spLocks noGrp="1"/>
          </p:cNvSpPr>
          <p:nvPr>
            <p:ph type="subTitle" idx="1"/>
          </p:nvPr>
        </p:nvSpPr>
        <p:spPr>
          <a:xfrm>
            <a:off x="360002" y="1352810"/>
            <a:ext cx="3683361" cy="264568"/>
          </a:xfrm>
        </p:spPr>
        <p:txBody>
          <a:bodyPr/>
          <a:lstStyle/>
          <a:p>
            <a:r>
              <a:rPr lang="en-US" dirty="0"/>
              <a:t>Waione St - Petone</a:t>
            </a:r>
          </a:p>
        </p:txBody>
      </p:sp>
      <p:sp>
        <p:nvSpPr>
          <p:cNvPr id="8" name="Rectangle 7">
            <a:extLst>
              <a:ext uri="{FF2B5EF4-FFF2-40B4-BE49-F238E27FC236}">
                <a16:creationId xmlns:a16="http://schemas.microsoft.com/office/drawing/2014/main" id="{F16CEA71-0E1C-2149-85E7-58F21B464D71}"/>
              </a:ext>
            </a:extLst>
          </p:cNvPr>
          <p:cNvSpPr/>
          <p:nvPr/>
        </p:nvSpPr>
        <p:spPr>
          <a:xfrm>
            <a:off x="449305" y="0"/>
            <a:ext cx="1679313" cy="404290"/>
          </a:xfrm>
          <a:prstGeom prst="rect">
            <a:avLst/>
          </a:prstGeom>
          <a:solidFill>
            <a:srgbClr val="1AA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CCE0A5-AE53-6749-847E-59CA5F7B9FC2}"/>
              </a:ext>
            </a:extLst>
          </p:cNvPr>
          <p:cNvSpPr/>
          <p:nvPr/>
        </p:nvSpPr>
        <p:spPr>
          <a:xfrm>
            <a:off x="533272" y="83025"/>
            <a:ext cx="1527342" cy="261610"/>
          </a:xfrm>
          <a:prstGeom prst="rect">
            <a:avLst/>
          </a:prstGeom>
        </p:spPr>
        <p:txBody>
          <a:bodyPr wrap="none">
            <a:spAutoFit/>
          </a:bodyPr>
          <a:lstStyle/>
          <a:p>
            <a:pPr algn="ctr"/>
            <a:r>
              <a:rPr lang="en-NZ" sz="1100" b="1" spc="-5" dirty="0">
                <a:solidFill>
                  <a:schemeClr val="bg1"/>
                </a:solidFill>
                <a:latin typeface="Axiforma SemiBold" pitchFamily="2" charset="77"/>
              </a:rPr>
              <a:t>DIGITAL ROADSIDE</a:t>
            </a:r>
            <a:endParaRPr lang="en-US" sz="1100" dirty="0">
              <a:solidFill>
                <a:schemeClr val="bg1"/>
              </a:solidFill>
            </a:endParaRPr>
          </a:p>
        </p:txBody>
      </p:sp>
      <p:sp>
        <p:nvSpPr>
          <p:cNvPr id="10" name="TextBox 9">
            <a:extLst>
              <a:ext uri="{FF2B5EF4-FFF2-40B4-BE49-F238E27FC236}">
                <a16:creationId xmlns:a16="http://schemas.microsoft.com/office/drawing/2014/main" id="{96C29644-2F0B-2343-852B-1BC5BD3CEF69}"/>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WELLLED13</a:t>
            </a:r>
          </a:p>
        </p:txBody>
      </p:sp>
      <p:sp>
        <p:nvSpPr>
          <p:cNvPr id="13" name="object 7">
            <a:extLst>
              <a:ext uri="{FF2B5EF4-FFF2-40B4-BE49-F238E27FC236}">
                <a16:creationId xmlns:a16="http://schemas.microsoft.com/office/drawing/2014/main" id="{86CBF221-6748-564B-A212-05C8D3DA3DD9}"/>
              </a:ext>
            </a:extLst>
          </p:cNvPr>
          <p:cNvSpPr/>
          <p:nvPr/>
        </p:nvSpPr>
        <p:spPr>
          <a:xfrm>
            <a:off x="462004" y="2787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5" name="Subtitle 2">
            <a:extLst>
              <a:ext uri="{FF2B5EF4-FFF2-40B4-BE49-F238E27FC236}">
                <a16:creationId xmlns:a16="http://schemas.microsoft.com/office/drawing/2014/main" id="{7AEF66E6-D01B-B744-BE48-C40ACFE98BBD}"/>
              </a:ext>
            </a:extLst>
          </p:cNvPr>
          <p:cNvSpPr txBox="1">
            <a:spLocks/>
          </p:cNvSpPr>
          <p:nvPr/>
        </p:nvSpPr>
        <p:spPr>
          <a:xfrm>
            <a:off x="360000" y="1801746"/>
            <a:ext cx="948295" cy="897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Daily Visuals:</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Animation:</a:t>
            </a:r>
            <a:br>
              <a:rPr lang="en-GB" sz="850" b="1" dirty="0">
                <a:solidFill>
                  <a:schemeClr val="tx2"/>
                </a:solidFill>
              </a:rPr>
            </a:br>
            <a:endParaRPr lang="en-US" sz="850" b="1" dirty="0">
              <a:solidFill>
                <a:schemeClr val="tx2"/>
              </a:solidFill>
            </a:endParaRPr>
          </a:p>
        </p:txBody>
      </p:sp>
      <p:pic>
        <p:nvPicPr>
          <p:cNvPr id="17" name="Picture Placeholder 11">
            <a:extLst>
              <a:ext uri="{FF2B5EF4-FFF2-40B4-BE49-F238E27FC236}">
                <a16:creationId xmlns:a16="http://schemas.microsoft.com/office/drawing/2014/main" id="{54F365B4-1892-784E-A759-FBBB2E92D5A4}"/>
              </a:ext>
            </a:extLst>
          </p:cNvPr>
          <p:cNvPicPr>
            <a:picLocks noGrp="1"/>
          </p:cNvPicPr>
          <p:nvPr>
            <p:ph type="pic" sz="quarter" idx="10"/>
          </p:nvPr>
        </p:nvPicPr>
        <p:blipFill rotWithShape="1">
          <a:blip r:embed="rId3"/>
          <a:srcRect/>
          <a:stretch/>
        </p:blipFill>
        <p:spPr>
          <a:xfrm>
            <a:off x="4336869" y="944562"/>
            <a:ext cx="7420156" cy="5399999"/>
          </a:xfrm>
        </p:spPr>
      </p:pic>
      <p:pic>
        <p:nvPicPr>
          <p:cNvPr id="16" name="Picture Placeholder 11">
            <a:extLst>
              <a:ext uri="{FF2B5EF4-FFF2-40B4-BE49-F238E27FC236}">
                <a16:creationId xmlns:a16="http://schemas.microsoft.com/office/drawing/2014/main" id="{EB29C9EC-E621-914B-9D3B-DA50A6B06074}"/>
              </a:ext>
            </a:extLst>
          </p:cNvPr>
          <p:cNvPicPr>
            <a:picLocks noGrp="1"/>
          </p:cNvPicPr>
          <p:nvPr>
            <p:ph type="pic" sz="quarter" idx="12"/>
          </p:nvPr>
        </p:nvPicPr>
        <p:blipFill rotWithShape="1">
          <a:blip r:embed="rId4"/>
          <a:srcRect l="20" r="-20"/>
          <a:stretch/>
        </p:blipFill>
        <p:spPr>
          <a:xfrm>
            <a:off x="449263" y="4184561"/>
            <a:ext cx="3600000" cy="2160000"/>
          </a:xfrm>
        </p:spPr>
      </p:pic>
      <p:sp>
        <p:nvSpPr>
          <p:cNvPr id="19" name="TextBox 18">
            <a:extLst>
              <a:ext uri="{FF2B5EF4-FFF2-40B4-BE49-F238E27FC236}">
                <a16:creationId xmlns:a16="http://schemas.microsoft.com/office/drawing/2014/main" id="{7935BD58-6B1E-AE49-AB03-2D572C3B3D8A}"/>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0" name="Picture 19" descr="Icon&#10;&#10;Description automatically generated">
            <a:extLst>
              <a:ext uri="{FF2B5EF4-FFF2-40B4-BE49-F238E27FC236}">
                <a16:creationId xmlns:a16="http://schemas.microsoft.com/office/drawing/2014/main" id="{91524570-E22D-A94A-AF85-A539D7962114}"/>
              </a:ext>
            </a:extLst>
          </p:cNvPr>
          <p:cNvPicPr>
            <a:picLocks noChangeAspect="1"/>
          </p:cNvPicPr>
          <p:nvPr/>
        </p:nvPicPr>
        <p:blipFill>
          <a:blip r:embed="rId5"/>
          <a:stretch>
            <a:fillRect/>
          </a:stretch>
        </p:blipFill>
        <p:spPr>
          <a:xfrm>
            <a:off x="3023021" y="6078694"/>
            <a:ext cx="140344" cy="140344"/>
          </a:xfrm>
          <a:prstGeom prst="rect">
            <a:avLst/>
          </a:prstGeom>
        </p:spPr>
      </p:pic>
      <p:grpSp>
        <p:nvGrpSpPr>
          <p:cNvPr id="21" name="Group 20">
            <a:extLst>
              <a:ext uri="{FF2B5EF4-FFF2-40B4-BE49-F238E27FC236}">
                <a16:creationId xmlns:a16="http://schemas.microsoft.com/office/drawing/2014/main" id="{705E2861-2ACA-8B41-8A63-29A1C3D9B311}"/>
              </a:ext>
            </a:extLst>
          </p:cNvPr>
          <p:cNvGrpSpPr/>
          <p:nvPr/>
        </p:nvGrpSpPr>
        <p:grpSpPr>
          <a:xfrm>
            <a:off x="2984666" y="6062093"/>
            <a:ext cx="989814" cy="181510"/>
            <a:chOff x="2984666" y="6062093"/>
            <a:chExt cx="989814" cy="181510"/>
          </a:xfrm>
        </p:grpSpPr>
        <p:sp>
          <p:nvSpPr>
            <p:cNvPr id="22" name="Rectangle 21">
              <a:extLst>
                <a:ext uri="{FF2B5EF4-FFF2-40B4-BE49-F238E27FC236}">
                  <a16:creationId xmlns:a16="http://schemas.microsoft.com/office/drawing/2014/main" id="{A57DF3E3-5D72-534A-87FB-0D38217E1A3E}"/>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995924B-A3F7-CC43-8182-44E4833A7CF3}"/>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6"/>
              <a:extLst>
                <a:ext uri="{FF2B5EF4-FFF2-40B4-BE49-F238E27FC236}">
                  <a16:creationId xmlns:a16="http://schemas.microsoft.com/office/drawing/2014/main" id="{1F17EB69-2BC7-444A-AAA5-BDC1B75CA545}"/>
                </a:ext>
              </a:extLst>
            </p:cNvPr>
            <p:cNvPicPr>
              <a:picLocks noChangeAspect="1"/>
            </p:cNvPicPr>
            <p:nvPr/>
          </p:nvPicPr>
          <p:blipFill>
            <a:blip r:embed="rId5"/>
            <a:stretch>
              <a:fillRect/>
            </a:stretch>
          </p:blipFill>
          <p:spPr>
            <a:xfrm>
              <a:off x="3023021" y="6078694"/>
              <a:ext cx="140344" cy="140344"/>
            </a:xfrm>
            <a:prstGeom prst="rect">
              <a:avLst/>
            </a:prstGeom>
          </p:spPr>
        </p:pic>
      </p:grpSp>
      <p:sp>
        <p:nvSpPr>
          <p:cNvPr id="26" name="Rectangle 25">
            <a:hlinkClick r:id="rId6"/>
            <a:extLst>
              <a:ext uri="{FF2B5EF4-FFF2-40B4-BE49-F238E27FC236}">
                <a16:creationId xmlns:a16="http://schemas.microsoft.com/office/drawing/2014/main" id="{3530EAED-D570-B64C-9227-1C3C190E8D7D}"/>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btitle 2">
            <a:extLst>
              <a:ext uri="{FF2B5EF4-FFF2-40B4-BE49-F238E27FC236}">
                <a16:creationId xmlns:a16="http://schemas.microsoft.com/office/drawing/2014/main" id="{350E4FBE-1253-4575-8F67-BBE924776EE0}"/>
              </a:ext>
            </a:extLst>
          </p:cNvPr>
          <p:cNvSpPr txBox="1">
            <a:spLocks/>
          </p:cNvSpPr>
          <p:nvPr/>
        </p:nvSpPr>
        <p:spPr>
          <a:xfrm>
            <a:off x="2225248" y="1804682"/>
            <a:ext cx="1193199" cy="8820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Ad Duration:</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Ads in Loop:</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Pixel Size:</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Operating Hours: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3" name="Subtitle 2">
            <a:extLst>
              <a:ext uri="{FF2B5EF4-FFF2-40B4-BE49-F238E27FC236}">
                <a16:creationId xmlns:a16="http://schemas.microsoft.com/office/drawing/2014/main" id="{FF341F1D-EFE4-4C69-A2CE-B936CC644B6E}"/>
              </a:ext>
            </a:extLst>
          </p:cNvPr>
          <p:cNvSpPr txBox="1">
            <a:spLocks/>
          </p:cNvSpPr>
          <p:nvPr/>
        </p:nvSpPr>
        <p:spPr>
          <a:xfrm>
            <a:off x="1223887" y="1802236"/>
            <a:ext cx="1089657" cy="8970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225°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23,072</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Subtitle 2">
            <a:extLst>
              <a:ext uri="{FF2B5EF4-FFF2-40B4-BE49-F238E27FC236}">
                <a16:creationId xmlns:a16="http://schemas.microsoft.com/office/drawing/2014/main" id="{CA73ABDA-3D3E-4C6D-B9B0-7AC048B4E92C}"/>
              </a:ext>
            </a:extLst>
          </p:cNvPr>
          <p:cNvSpPr txBox="1">
            <a:spLocks/>
          </p:cNvSpPr>
          <p:nvPr/>
        </p:nvSpPr>
        <p:spPr>
          <a:xfrm>
            <a:off x="2913258" y="1803459"/>
            <a:ext cx="1214853" cy="89582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8 seconds</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1200 x 600</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0500-2459</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9" name="Content Placeholder 2">
            <a:extLst>
              <a:ext uri="{FF2B5EF4-FFF2-40B4-BE49-F238E27FC236}">
                <a16:creationId xmlns:a16="http://schemas.microsoft.com/office/drawing/2014/main" id="{1AA7297A-288B-4252-955A-CD16DEE674F8}"/>
              </a:ext>
            </a:extLst>
          </p:cNvPr>
          <p:cNvSpPr txBox="1">
            <a:spLocks/>
          </p:cNvSpPr>
          <p:nvPr/>
        </p:nvSpPr>
        <p:spPr>
          <a:xfrm>
            <a:off x="358077" y="2853524"/>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digital screen located on The Esplanade reaches audiences heading home to Wainuiomata and the affluent beach suburbs of Days Bays and Eastbourne. The near all day congested roundabout ahead assures the screens’ high dwell time. The screens’ proximity to industrial hub Seaview sees the area abuzz with Tradies during business hours. This location is a standout for audiences that visit Outdoors Stores, Telco Stores, Office Supplies, Travel Agents and more (LANDMARKS ID).</a:t>
            </a:r>
          </a:p>
        </p:txBody>
      </p:sp>
    </p:spTree>
    <p:extLst>
      <p:ext uri="{BB962C8B-B14F-4D97-AF65-F5344CB8AC3E}">
        <p14:creationId xmlns:p14="http://schemas.microsoft.com/office/powerpoint/2010/main" val="83206499"/>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TotalTime>
  <Words>119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Axiforma SemiBold</vt:lpstr>
      <vt:lpstr>Calibri</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12</cp:revision>
  <cp:lastPrinted>2022-04-21T04:14:19Z</cp:lastPrinted>
  <dcterms:created xsi:type="dcterms:W3CDTF">2022-04-20T08:33:59Z</dcterms:created>
  <dcterms:modified xsi:type="dcterms:W3CDTF">2022-06-02T12:50:43Z</dcterms:modified>
</cp:coreProperties>
</file>