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0" r:id="rId1"/>
  </p:sldMasterIdLst>
  <p:notesMasterIdLst>
    <p:notesMasterId r:id="rId3"/>
  </p:notesMasterIdLst>
  <p:sldIdLst>
    <p:sldId id="307" r:id="rId2"/>
  </p:sldIdLst>
  <p:sldSz cx="12192000" cy="6858000"/>
  <p:notesSz cx="6797675" cy="9926638"/>
  <p:embeddedFontLst>
    <p:embeddedFont>
      <p:font typeface="Axiforma" pitchFamily="2" charset="77"/>
      <p:regular r:id="rId4"/>
    </p:embeddedFont>
    <p:embeddedFont>
      <p:font typeface="Axiforma Light" pitchFamily="2" charset="77"/>
      <p:regular r:id="rId5"/>
    </p:embeddedFont>
    <p:embeddedFont>
      <p:font typeface="Axiforma Medium" pitchFamily="2" charset="77"/>
      <p:regular r:id="rId6"/>
    </p:embeddedFont>
    <p:embeddedFont>
      <p:font typeface="Axiforma SemiBold" pitchFamily="2" charset="77"/>
      <p:regular r:id="rId7"/>
      <p:bold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6197"/>
  </p:normalViewPr>
  <p:slideViewPr>
    <p:cSldViewPr snapToGrid="0" snapToObjects="1">
      <p:cViewPr varScale="1">
        <p:scale>
          <a:sx n="119" d="100"/>
          <a:sy n="119" d="100"/>
        </p:scale>
        <p:origin x="21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heme" Target="theme/theme1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65129F-C672-E143-8E59-B3DE32DB53B7}" type="datetimeFigureOut">
              <a:rPr lang="en-US" smtClean="0"/>
              <a:t>4/28/22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20FC67-F299-D84A-8435-0CE51803D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225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DD437C-CFFD-F341-BAD1-B44E61BAEA7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721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hyperlink" Target="--HYPERLINK--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- Fla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, square&#10;&#10;Description automatically generated">
            <a:extLst>
              <a:ext uri="{FF2B5EF4-FFF2-40B4-BE49-F238E27FC236}">
                <a16:creationId xmlns:a16="http://schemas.microsoft.com/office/drawing/2014/main" id="{0B148ACA-76C7-E44B-9D39-93D71A7184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6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96A1DE-4442-8645-A492-0D109FDDBA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177" y="808038"/>
            <a:ext cx="3792071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Axiforma SemiBold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344C40-D37E-214E-9C47-20C17F1A15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177" y="3236260"/>
            <a:ext cx="3792071" cy="66338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55AEDED-DBBF-F947-BB98-42F7FC34F9B2}"/>
              </a:ext>
            </a:extLst>
          </p:cNvPr>
          <p:cNvSpPr txBox="1"/>
          <p:nvPr userDrawn="1"/>
        </p:nvSpPr>
        <p:spPr>
          <a:xfrm>
            <a:off x="3443288" y="-7715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9A4A58E-62C1-2D4C-BFD7-85C504955DB0}"/>
              </a:ext>
            </a:extLst>
          </p:cNvPr>
          <p:cNvSpPr txBox="1"/>
          <p:nvPr userDrawn="1"/>
        </p:nvSpPr>
        <p:spPr>
          <a:xfrm>
            <a:off x="4284921" y="-74427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408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0D9E1FC7-9784-254D-9D25-4739C40FA5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074" y="0"/>
            <a:ext cx="122001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A3FABDA-B887-B446-B42B-AD96BCBD6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" y="773907"/>
            <a:ext cx="10515600" cy="544512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xiforma SemiBold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D4A8310-1851-DF43-A31B-6BC3A60F8EA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3032" y="1844675"/>
            <a:ext cx="10924984" cy="4105657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471E288-0837-411B-BB63-0D56F8A8E6D0}"/>
              </a:ext>
            </a:extLst>
          </p:cNvPr>
          <p:cNvCxnSpPr/>
          <p:nvPr userDrawn="1"/>
        </p:nvCxnSpPr>
        <p:spPr>
          <a:xfrm>
            <a:off x="623888" y="1379855"/>
            <a:ext cx="5191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6820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 Black and Whit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, square&#10;&#10;Description automatically generated">
            <a:extLst>
              <a:ext uri="{FF2B5EF4-FFF2-40B4-BE49-F238E27FC236}">
                <a16:creationId xmlns:a16="http://schemas.microsoft.com/office/drawing/2014/main" id="{0B148ACA-76C7-E44B-9D39-93D71A7184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6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96A1DE-4442-8645-A492-0D109FDDBA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177" y="808038"/>
            <a:ext cx="3792071" cy="2387600"/>
          </a:xfr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Axiforma SemiBold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344C40-D37E-214E-9C47-20C17F1A15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177" y="3236260"/>
            <a:ext cx="3792071" cy="663387"/>
          </a:xfrm>
        </p:spPr>
        <p:txBody>
          <a:bodyPr>
            <a:normAutofit/>
          </a:bodyPr>
          <a:lstStyle>
            <a:lvl1pPr marL="0" indent="0" algn="l">
              <a:buNone/>
              <a:defRPr sz="17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55AEDED-DBBF-F947-BB98-42F7FC34F9B2}"/>
              </a:ext>
            </a:extLst>
          </p:cNvPr>
          <p:cNvSpPr txBox="1"/>
          <p:nvPr userDrawn="1"/>
        </p:nvSpPr>
        <p:spPr>
          <a:xfrm>
            <a:off x="3443288" y="-7715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9A4A58E-62C1-2D4C-BFD7-85C504955DB0}"/>
              </a:ext>
            </a:extLst>
          </p:cNvPr>
          <p:cNvSpPr txBox="1"/>
          <p:nvPr userDrawn="1"/>
        </p:nvSpPr>
        <p:spPr>
          <a:xfrm>
            <a:off x="4284921" y="-74427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656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Site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4F86460E-4B80-134C-8DE1-415A25BD70B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2" y="956127"/>
            <a:ext cx="3683361" cy="458871"/>
          </a:xfrm>
        </p:spPr>
        <p:txBody>
          <a:bodyPr anchor="b">
            <a:normAutofit/>
          </a:bodyPr>
          <a:lstStyle>
            <a:lvl1pPr algn="l">
              <a:defRPr sz="2400" b="1" i="0">
                <a:solidFill>
                  <a:srgbClr val="1AA154"/>
                </a:solidFill>
                <a:latin typeface="Axiforma SemiBold" pitchFamily="2" charset="77"/>
              </a:defRPr>
            </a:lvl1pPr>
          </a:lstStyle>
          <a:p>
            <a:r>
              <a:rPr lang="en-GB" dirty="0"/>
              <a:t>City/Town-18ch max</a:t>
            </a:r>
            <a:endParaRPr lang="en-US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C35C60A6-87D9-1244-A40D-35392E84AE4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0002" y="1366878"/>
            <a:ext cx="3683361" cy="264568"/>
          </a:xfrm>
        </p:spPr>
        <p:txBody>
          <a:bodyPr>
            <a:normAutofit/>
          </a:bodyPr>
          <a:lstStyle>
            <a:lvl1pPr marL="0" indent="0" algn="l">
              <a:buNone/>
              <a:defRPr sz="1000" b="0" i="0">
                <a:solidFill>
                  <a:srgbClr val="1AA154"/>
                </a:solidFill>
                <a:latin typeface="Axiforma Medium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Region – Site Name/address (50 characters max)</a:t>
            </a:r>
            <a:endParaRPr lang="en-US" dirty="0"/>
          </a:p>
        </p:txBody>
      </p:sp>
      <p:pic>
        <p:nvPicPr>
          <p:cNvPr id="5" name="Picture 4" descr="Logo, icon&#10;&#10;Description automatically generated with medium confidence">
            <a:extLst>
              <a:ext uri="{FF2B5EF4-FFF2-40B4-BE49-F238E27FC236}">
                <a16:creationId xmlns:a16="http://schemas.microsoft.com/office/drawing/2014/main" id="{D79D9968-8BCB-2E4E-89EF-A779B967D7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9034" y="325128"/>
            <a:ext cx="1212654" cy="531671"/>
          </a:xfrm>
          <a:prstGeom prst="rect">
            <a:avLst/>
          </a:prstGeom>
        </p:spPr>
      </p:pic>
      <p:sp>
        <p:nvSpPr>
          <p:cNvPr id="9" name="object 6">
            <a:extLst>
              <a:ext uri="{FF2B5EF4-FFF2-40B4-BE49-F238E27FC236}">
                <a16:creationId xmlns:a16="http://schemas.microsoft.com/office/drawing/2014/main" id="{1525D8B2-4F72-DD4E-844B-A2C7F39F2216}"/>
              </a:ext>
            </a:extLst>
          </p:cNvPr>
          <p:cNvSpPr/>
          <p:nvPr userDrawn="1"/>
        </p:nvSpPr>
        <p:spPr>
          <a:xfrm>
            <a:off x="462004" y="1723561"/>
            <a:ext cx="3584575" cy="0"/>
          </a:xfrm>
          <a:custGeom>
            <a:avLst/>
            <a:gdLst/>
            <a:ahLst/>
            <a:cxnLst/>
            <a:rect l="l" t="t" r="r" b="b"/>
            <a:pathLst>
              <a:path w="3584575">
                <a:moveTo>
                  <a:pt x="0" y="0"/>
                </a:moveTo>
                <a:lnTo>
                  <a:pt x="3584397" y="0"/>
                </a:lnTo>
              </a:path>
            </a:pathLst>
          </a:custGeom>
          <a:ln w="6350">
            <a:solidFill>
              <a:srgbClr val="1CAA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Picture Placeholder 19">
            <a:extLst>
              <a:ext uri="{FF2B5EF4-FFF2-40B4-BE49-F238E27FC236}">
                <a16:creationId xmlns:a16="http://schemas.microsoft.com/office/drawing/2014/main" id="{03492D82-4A3C-7548-A870-596B58760A5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49263" y="4144963"/>
            <a:ext cx="3597275" cy="2200275"/>
          </a:xfr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rgbClr val="1AA154"/>
                </a:solidFill>
              </a:defRPr>
            </a:lvl1pPr>
          </a:lstStyle>
          <a:p>
            <a:r>
              <a:rPr lang="en-US" dirty="0"/>
              <a:t>Click icon to add Map</a:t>
            </a:r>
            <a:br>
              <a:rPr lang="en-US" dirty="0"/>
            </a:br>
            <a:r>
              <a:rPr lang="en-US" dirty="0"/>
              <a:t>(100mm x 60mm)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sp>
        <p:nvSpPr>
          <p:cNvPr id="21" name="Picture Placeholder 11">
            <a:extLst>
              <a:ext uri="{FF2B5EF4-FFF2-40B4-BE49-F238E27FC236}">
                <a16:creationId xmlns:a16="http://schemas.microsoft.com/office/drawing/2014/main" id="{063EA9AD-E526-CF41-9B47-60A6EA5A5D4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336869" y="944562"/>
            <a:ext cx="7420156" cy="5399999"/>
          </a:xfr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rgbClr val="1AA154"/>
                </a:solidFill>
              </a:defRPr>
            </a:lvl1pPr>
          </a:lstStyle>
          <a:p>
            <a:r>
              <a:rPr lang="en-GB" dirty="0"/>
              <a:t>Click icon to add Site Photo</a:t>
            </a:r>
            <a:br>
              <a:rPr lang="en-GB" dirty="0"/>
            </a:br>
            <a:r>
              <a:rPr lang="en-GB" dirty="0"/>
              <a:t>(205mm x 150mm)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4809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ove Require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89A535-B0C5-2849-BD2C-EEAB9DD561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3534" r="-125777" b="-65757"/>
          <a:stretch/>
        </p:blipFill>
        <p:spPr>
          <a:xfrm>
            <a:off x="4982690" y="-5045176"/>
            <a:ext cx="16343643" cy="16410761"/>
          </a:xfrm>
          <a:prstGeom prst="ellipse">
            <a:avLst/>
          </a:prstGeom>
        </p:spPr>
      </p:pic>
      <p:pic>
        <p:nvPicPr>
          <p:cNvPr id="4" name="Picture Placeholder 11">
            <a:extLst>
              <a:ext uri="{FF2B5EF4-FFF2-40B4-BE49-F238E27FC236}">
                <a16:creationId xmlns:a16="http://schemas.microsoft.com/office/drawing/2014/main" id="{8ACE5125-92C0-7747-83C5-5D8CD7819F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/>
          <a:stretch/>
        </p:blipFill>
        <p:spPr>
          <a:xfrm>
            <a:off x="2843048" y="3429000"/>
            <a:ext cx="905087" cy="658675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hlinkClick r:id="rId4"/>
            <a:extLst>
              <a:ext uri="{FF2B5EF4-FFF2-40B4-BE49-F238E27FC236}">
                <a16:creationId xmlns:a16="http://schemas.microsoft.com/office/drawing/2014/main" id="{66D0347A-7F12-A24C-84DD-51A565043F9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023021" y="6078694"/>
            <a:ext cx="140344" cy="140344"/>
          </a:xfrm>
          <a:prstGeom prst="rect">
            <a:avLst/>
          </a:prstGeom>
        </p:spPr>
      </p:pic>
      <p:pic>
        <p:nvPicPr>
          <p:cNvPr id="7" name="Picture Placeholder 11">
            <a:extLst>
              <a:ext uri="{FF2B5EF4-FFF2-40B4-BE49-F238E27FC236}">
                <a16:creationId xmlns:a16="http://schemas.microsoft.com/office/drawing/2014/main" id="{4D4CBBBE-8B86-CE48-828B-107087BF9FAC}"/>
              </a:ext>
            </a:extLst>
          </p:cNvPr>
          <p:cNvPicPr>
            <a:picLocks/>
          </p:cNvPicPr>
          <p:nvPr userDrawn="1"/>
        </p:nvPicPr>
        <p:blipFill rotWithShape="1">
          <a:blip r:embed="rId6"/>
          <a:srcRect l="20" r="-20"/>
          <a:stretch/>
        </p:blipFill>
        <p:spPr>
          <a:xfrm>
            <a:off x="533930" y="431005"/>
            <a:ext cx="360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78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271A8C78-52E2-1C43-9E05-004ADA20E2B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816549" y="0"/>
            <a:ext cx="7375451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96A1DE-4442-8645-A492-0D109FDDBA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177" y="808038"/>
            <a:ext cx="3792071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Axiforma SemiBold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344C40-D37E-214E-9C47-20C17F1A15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177" y="3236260"/>
            <a:ext cx="3792071" cy="66338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55AEDED-DBBF-F947-BB98-42F7FC34F9B2}"/>
              </a:ext>
            </a:extLst>
          </p:cNvPr>
          <p:cNvSpPr txBox="1"/>
          <p:nvPr userDrawn="1"/>
        </p:nvSpPr>
        <p:spPr>
          <a:xfrm>
            <a:off x="3443288" y="-7715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9A4A58E-62C1-2D4C-BFD7-85C504955DB0}"/>
              </a:ext>
            </a:extLst>
          </p:cNvPr>
          <p:cNvSpPr txBox="1"/>
          <p:nvPr userDrawn="1"/>
        </p:nvSpPr>
        <p:spPr>
          <a:xfrm>
            <a:off x="4284921" y="-74427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339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- Mother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2DDBF9D8-C8EB-474C-8CCD-BE389C4F3A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90"/>
            <a:ext cx="12196076" cy="68557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96A1DE-4442-8645-A492-0D109FDDBA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177" y="808038"/>
            <a:ext cx="3792071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Axiforma SemiBold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344C40-D37E-214E-9C47-20C17F1A15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177" y="3236260"/>
            <a:ext cx="3792071" cy="66338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013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with Mother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D67A8291-AD48-2944-9CE6-259CECE60E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90"/>
            <a:ext cx="12192000" cy="6853419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97DF96-4550-C943-BB4A-68B5CA4C99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8892" y="1835150"/>
            <a:ext cx="9246044" cy="292227"/>
          </a:xfrm>
        </p:spPr>
        <p:txBody>
          <a:bodyPr anchor="b">
            <a:normAutofit/>
          </a:bodyPr>
          <a:lstStyle>
            <a:lvl1pPr marL="0" indent="0">
              <a:buNone/>
              <a:defRPr sz="1500" b="1" i="0">
                <a:solidFill>
                  <a:schemeClr val="tx1"/>
                </a:solidFill>
                <a:latin typeface="Axiforma SemiBold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B75556-B292-7940-862A-1A9D11B318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8892" y="2200530"/>
            <a:ext cx="9236900" cy="3684588"/>
          </a:xfrm>
        </p:spPr>
        <p:txBody>
          <a:bodyPr/>
          <a:lstStyle>
            <a:lvl1pPr marL="171450" indent="-171450">
              <a:buFont typeface="Arial" panose="020B0604020202020204" pitchFamily="34" charset="0"/>
              <a:buChar char="•"/>
              <a:defRPr/>
            </a:lvl1pPr>
            <a:lvl2pPr marL="628650" indent="-171450">
              <a:buFont typeface="Arial" panose="020B0604020202020204" pitchFamily="34" charset="0"/>
              <a:buChar char="•"/>
              <a:defRPr/>
            </a:lvl2pPr>
            <a:lvl3pPr marL="1085850" indent="-171450">
              <a:buFont typeface="Arial" panose="020B0604020202020204" pitchFamily="34" charset="0"/>
              <a:buChar char="•"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 marL="2000250" indent="-1714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757DF06-1611-4B19-B625-150E5F47D7F9}"/>
              </a:ext>
            </a:extLst>
          </p:cNvPr>
          <p:cNvCxnSpPr/>
          <p:nvPr userDrawn="1"/>
        </p:nvCxnSpPr>
        <p:spPr>
          <a:xfrm>
            <a:off x="623888" y="1379855"/>
            <a:ext cx="5191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E5833006-9C72-498D-890B-93C87F82A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" y="777050"/>
            <a:ext cx="9256776" cy="544512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xiforma SemiBold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062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23CAC0EA-94BF-BF44-B054-D12DA0C7BE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074" y="0"/>
            <a:ext cx="122001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A3FABDA-B887-B446-B42B-AD96BCBD6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" y="777050"/>
            <a:ext cx="10515600" cy="544512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xiforma SemiBold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155D116D-9CCC-094E-A684-6DCAB22172AD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623888" y="1856963"/>
            <a:ext cx="9652000" cy="3921124"/>
          </a:xfrm>
        </p:spPr>
        <p:txBody>
          <a:bodyPr/>
          <a:lstStyle/>
          <a:p>
            <a:r>
              <a:rPr lang="en-GB"/>
              <a:t>Click icon to add table</a:t>
            </a:r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F47544C-D159-4A80-9607-44267AF7A7C3}"/>
              </a:ext>
            </a:extLst>
          </p:cNvPr>
          <p:cNvCxnSpPr/>
          <p:nvPr userDrawn="1"/>
        </p:nvCxnSpPr>
        <p:spPr>
          <a:xfrm>
            <a:off x="623888" y="1379855"/>
            <a:ext cx="5191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3223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E9F8C78A-9D58-5A49-910C-A512FEA68A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150" y="0"/>
            <a:ext cx="122001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478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4093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0E34D0DC-ABC3-8B4E-8825-AD7189B569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074" y="0"/>
            <a:ext cx="1220015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97DF96-4550-C943-BB4A-68B5CA4C99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8892" y="1847850"/>
            <a:ext cx="5567108" cy="310125"/>
          </a:xfrm>
        </p:spPr>
        <p:txBody>
          <a:bodyPr anchor="b">
            <a:normAutofit/>
          </a:bodyPr>
          <a:lstStyle>
            <a:lvl1pPr marL="0" indent="0">
              <a:buNone/>
              <a:defRPr sz="1500" b="1" i="0">
                <a:solidFill>
                  <a:schemeClr val="tx1"/>
                </a:solidFill>
                <a:latin typeface="Axiforma SemiBold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B75556-B292-7940-862A-1A9D11B318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8892" y="2213230"/>
            <a:ext cx="556710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4BB49C3C-7386-DB40-8444-CA225E77337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50000" y="1844675"/>
            <a:ext cx="5219700" cy="405288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AAA5FDE-78A7-4F0A-B173-2333D830F921}"/>
              </a:ext>
            </a:extLst>
          </p:cNvPr>
          <p:cNvCxnSpPr/>
          <p:nvPr userDrawn="1"/>
        </p:nvCxnSpPr>
        <p:spPr>
          <a:xfrm>
            <a:off x="623888" y="1379855"/>
            <a:ext cx="5191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DA26C59A-D29A-4E9D-9EE4-0DB107751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" y="772445"/>
            <a:ext cx="10515600" cy="544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715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 and Ble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0E34D0DC-ABC3-8B4E-8825-AD7189B569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074" y="0"/>
            <a:ext cx="12196074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97DF96-4550-C943-BB4A-68B5CA4C99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8892" y="1851727"/>
            <a:ext cx="5567108" cy="310125"/>
          </a:xfrm>
        </p:spPr>
        <p:txBody>
          <a:bodyPr anchor="b">
            <a:normAutofit/>
          </a:bodyPr>
          <a:lstStyle>
            <a:lvl1pPr marL="0" indent="0">
              <a:buNone/>
              <a:defRPr sz="1500" b="1" i="0">
                <a:solidFill>
                  <a:schemeClr val="tx1"/>
                </a:solidFill>
                <a:latin typeface="Axiforma SemiBold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B75556-B292-7940-862A-1A9D11B318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8892" y="2217107"/>
            <a:ext cx="556710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B9B3E551-F6B8-489D-ADB1-283C97C60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" y="772445"/>
            <a:ext cx="10515600" cy="544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1E8A98E-11BE-4A2B-A518-8BAB70B30AD9}"/>
              </a:ext>
            </a:extLst>
          </p:cNvPr>
          <p:cNvCxnSpPr/>
          <p:nvPr userDrawn="1"/>
        </p:nvCxnSpPr>
        <p:spPr>
          <a:xfrm>
            <a:off x="623888" y="1379855"/>
            <a:ext cx="5191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1894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4E7B71-E6B3-6E41-86C1-27C96EE32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" y="772445"/>
            <a:ext cx="10515600" cy="544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9419C2-180C-434A-BE6C-FF2BFFD71B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160" y="1882362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601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50" b="1" i="0" kern="1200">
          <a:solidFill>
            <a:schemeClr val="tx1"/>
          </a:solidFill>
          <a:latin typeface="Axiforma SemiBold" pitchFamily="2" charset="77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200" b="0" i="0" kern="1200">
          <a:solidFill>
            <a:schemeClr val="tx2"/>
          </a:solidFill>
          <a:latin typeface="Axiforma" pitchFamily="2" charset="77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200" b="0" i="0" kern="1200">
          <a:solidFill>
            <a:schemeClr val="tx2"/>
          </a:solidFill>
          <a:latin typeface="Axiforma" pitchFamily="2" charset="77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200" b="0" i="0" kern="1200">
          <a:solidFill>
            <a:schemeClr val="tx2"/>
          </a:solidFill>
          <a:latin typeface="Axiforma" pitchFamily="2" charset="77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200" b="0" i="0" kern="1200">
          <a:solidFill>
            <a:schemeClr val="tx2"/>
          </a:solidFill>
          <a:latin typeface="Axiforma" pitchFamily="2" charset="77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000" b="0" i="1" kern="1200">
          <a:solidFill>
            <a:schemeClr val="tx1"/>
          </a:solidFill>
          <a:latin typeface="Axiforma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31">
          <p15:clr>
            <a:srgbClr val="F26B43"/>
          </p15:clr>
        </p15:guide>
        <p15:guide id="2" pos="393">
          <p15:clr>
            <a:srgbClr val="F26B43"/>
          </p15:clr>
        </p15:guide>
        <p15:guide id="3" orient="horz" pos="1162">
          <p15:clr>
            <a:srgbClr val="F26B43"/>
          </p15:clr>
        </p15:guide>
        <p15:guide id="4" pos="50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jpg"/><Relationship Id="rId5" Type="http://schemas.openxmlformats.org/officeDocument/2006/relationships/hyperlink" Target="https://maps.google.com/?q=-41.2954548,174.7779944" TargetMode="Externa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Placeholder 11">
            <a:extLst>
              <a:ext uri="{FF2B5EF4-FFF2-40B4-BE49-F238E27FC236}">
                <a16:creationId xmlns:a16="http://schemas.microsoft.com/office/drawing/2014/main" id="{F1D5B6BD-BA6E-DA41-A8DD-0C4005BE81CC}"/>
              </a:ext>
            </a:extLst>
          </p:cNvPr>
          <p:cNvPicPr>
            <a:picLocks noGrp="1"/>
          </p:cNvPicPr>
          <p:nvPr>
            <p:ph type="pic" sz="quarter" idx="12"/>
          </p:nvPr>
        </p:nvPicPr>
        <p:blipFill rotWithShape="1">
          <a:blip r:embed="rId3"/>
          <a:srcRect l="20" r="-20"/>
          <a:stretch/>
        </p:blipFill>
        <p:spPr>
          <a:xfrm>
            <a:off x="449263" y="4184561"/>
            <a:ext cx="3600000" cy="2160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5F1A670-72B9-0E48-B3FB-A562B39C73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0002" y="942059"/>
            <a:ext cx="3683361" cy="458871"/>
          </a:xfrm>
        </p:spPr>
        <p:txBody>
          <a:bodyPr/>
          <a:lstStyle/>
          <a:p>
            <a:r>
              <a:rPr lang="en-US" dirty="0"/>
              <a:t>Wellington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A65C21-EFD5-244E-9656-CB2B4F57AB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0002" y="1352810"/>
            <a:ext cx="3683361" cy="264568"/>
          </a:xfrm>
        </p:spPr>
        <p:txBody>
          <a:bodyPr/>
          <a:lstStyle/>
          <a:p>
            <a:r>
              <a:rPr lang="en-US" dirty="0"/>
              <a:t>Vivian St (SH1) - Te Aro</a:t>
            </a: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CD9EDD-D473-BC4E-983A-D5352B584733}"/>
              </a:ext>
            </a:extLst>
          </p:cNvPr>
          <p:cNvSpPr txBox="1"/>
          <p:nvPr/>
        </p:nvSpPr>
        <p:spPr>
          <a:xfrm>
            <a:off x="2638791" y="1550947"/>
            <a:ext cx="1495926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50" dirty="0">
                <a:solidFill>
                  <a:srgbClr val="1AA154"/>
                </a:solidFill>
                <a:latin typeface="Axiforma" pitchFamily="2" charset="77"/>
              </a:rPr>
              <a:t>PANEL ID: WELL43-61</a:t>
            </a:r>
          </a:p>
        </p:txBody>
      </p:sp>
      <p:sp>
        <p:nvSpPr>
          <p:cNvPr id="14" name="object 7">
            <a:extLst>
              <a:ext uri="{FF2B5EF4-FFF2-40B4-BE49-F238E27FC236}">
                <a16:creationId xmlns:a16="http://schemas.microsoft.com/office/drawing/2014/main" id="{FF6B3180-8686-334E-BE68-F1D5C64A1BFA}"/>
              </a:ext>
            </a:extLst>
          </p:cNvPr>
          <p:cNvSpPr/>
          <p:nvPr/>
        </p:nvSpPr>
        <p:spPr>
          <a:xfrm>
            <a:off x="449263" y="2319728"/>
            <a:ext cx="3584575" cy="0"/>
          </a:xfrm>
          <a:custGeom>
            <a:avLst/>
            <a:gdLst/>
            <a:ahLst/>
            <a:cxnLst/>
            <a:rect l="l" t="t" r="r" b="b"/>
            <a:pathLst>
              <a:path w="3584575">
                <a:moveTo>
                  <a:pt x="0" y="0"/>
                </a:moveTo>
                <a:lnTo>
                  <a:pt x="3584397" y="0"/>
                </a:lnTo>
              </a:path>
            </a:pathLst>
          </a:custGeom>
          <a:ln w="6350">
            <a:solidFill>
              <a:srgbClr val="1CAA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28E5F735-0EBD-8646-85A6-E9D0D63861D6}"/>
              </a:ext>
            </a:extLst>
          </p:cNvPr>
          <p:cNvSpPr txBox="1">
            <a:spLocks/>
          </p:cNvSpPr>
          <p:nvPr/>
        </p:nvSpPr>
        <p:spPr>
          <a:xfrm>
            <a:off x="360000" y="1801747"/>
            <a:ext cx="1018634" cy="4588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 i="0" kern="1200">
                <a:solidFill>
                  <a:srgbClr val="1AA154"/>
                </a:solidFill>
                <a:latin typeface="Axiforma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50" b="1" dirty="0">
                <a:solidFill>
                  <a:schemeClr val="tx2"/>
                </a:solidFill>
              </a:rPr>
              <a:t>Orientation: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br>
              <a:rPr lang="en-GB" sz="850" b="1" dirty="0">
                <a:solidFill>
                  <a:schemeClr val="tx2"/>
                </a:solidFill>
              </a:rPr>
            </a:br>
            <a:r>
              <a:rPr lang="en-GB" sz="850" b="1" dirty="0">
                <a:solidFill>
                  <a:schemeClr val="tx2"/>
                </a:solidFill>
              </a:rPr>
              <a:t>Physical Size: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endParaRPr lang="en-US" sz="850" b="0" dirty="0">
              <a:solidFill>
                <a:schemeClr val="tx2"/>
              </a:solidFill>
              <a:latin typeface="Axiforma Light" pitchFamily="2" charset="77"/>
            </a:endParaRP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979DDBE1-AF54-824A-9186-DD57D59752C0}"/>
              </a:ext>
            </a:extLst>
          </p:cNvPr>
          <p:cNvSpPr txBox="1">
            <a:spLocks/>
          </p:cNvSpPr>
          <p:nvPr/>
        </p:nvSpPr>
        <p:spPr>
          <a:xfrm>
            <a:off x="2225221" y="1801747"/>
            <a:ext cx="1001531" cy="4143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 i="0" kern="1200">
                <a:solidFill>
                  <a:srgbClr val="1AA154"/>
                </a:solidFill>
                <a:latin typeface="Axiforma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50" dirty="0">
                <a:solidFill>
                  <a:schemeClr val="tx2"/>
                </a:solidFill>
              </a:rPr>
              <a:t>Daily Visuals: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br>
              <a:rPr lang="en-GB" sz="850" dirty="0">
                <a:solidFill>
                  <a:schemeClr val="tx2"/>
                </a:solidFill>
              </a:rPr>
            </a:br>
            <a:r>
              <a:rPr lang="en-GB" sz="850" dirty="0">
                <a:solidFill>
                  <a:schemeClr val="tx2"/>
                </a:solidFill>
              </a:rPr>
              <a:t>Illuminated: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br>
              <a:rPr lang="en-GB" sz="850" b="1" dirty="0">
                <a:solidFill>
                  <a:schemeClr val="tx2"/>
                </a:solidFill>
              </a:rPr>
            </a:br>
            <a:endParaRPr lang="en-US" sz="850" b="1" dirty="0">
              <a:solidFill>
                <a:schemeClr val="tx2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DCA84CB-5A9D-2144-A470-F6EE916A6B6B}"/>
              </a:ext>
            </a:extLst>
          </p:cNvPr>
          <p:cNvSpPr/>
          <p:nvPr/>
        </p:nvSpPr>
        <p:spPr>
          <a:xfrm>
            <a:off x="449305" y="0"/>
            <a:ext cx="1679313" cy="404290"/>
          </a:xfrm>
          <a:prstGeom prst="rect">
            <a:avLst/>
          </a:prstGeom>
          <a:solidFill>
            <a:srgbClr val="3EA3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C8DF633-D6D7-4D43-8B11-1C8CA61EB566}"/>
              </a:ext>
            </a:extLst>
          </p:cNvPr>
          <p:cNvSpPr/>
          <p:nvPr/>
        </p:nvSpPr>
        <p:spPr>
          <a:xfrm>
            <a:off x="504678" y="83025"/>
            <a:ext cx="156421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NZ" sz="1100" b="1" spc="-5" dirty="0">
                <a:solidFill>
                  <a:schemeClr val="bg1"/>
                </a:solidFill>
                <a:latin typeface="Axiforma SemiBold" pitchFamily="2" charset="77"/>
              </a:rPr>
              <a:t>CLASSIC ROADSIDE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09641CC-A85F-914F-ACD4-8DB7B09C8B31}"/>
              </a:ext>
            </a:extLst>
          </p:cNvPr>
          <p:cNvSpPr txBox="1"/>
          <p:nvPr/>
        </p:nvSpPr>
        <p:spPr>
          <a:xfrm>
            <a:off x="3107013" y="6066427"/>
            <a:ext cx="86746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dirty="0">
                <a:solidFill>
                  <a:srgbClr val="1AA154"/>
                </a:solidFill>
                <a:latin typeface="Axiforma" pitchFamily="2" charset="77"/>
              </a:rPr>
              <a:t>Find on Google Maps</a:t>
            </a:r>
          </a:p>
        </p:txBody>
      </p:sp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5C72E0F4-163E-B14A-878B-D749280090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3021" y="6078694"/>
            <a:ext cx="140344" cy="140344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8149BBB7-86A2-954B-B194-E59961A09A02}"/>
              </a:ext>
            </a:extLst>
          </p:cNvPr>
          <p:cNvGrpSpPr/>
          <p:nvPr/>
        </p:nvGrpSpPr>
        <p:grpSpPr>
          <a:xfrm>
            <a:off x="2984666" y="6062093"/>
            <a:ext cx="989814" cy="181510"/>
            <a:chOff x="2984666" y="6062093"/>
            <a:chExt cx="989814" cy="18151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D2C1A145-0389-2D41-9897-31DC5415A350}"/>
                </a:ext>
              </a:extLst>
            </p:cNvPr>
            <p:cNvSpPr/>
            <p:nvPr/>
          </p:nvSpPr>
          <p:spPr>
            <a:xfrm>
              <a:off x="2984666" y="6062093"/>
              <a:ext cx="945322" cy="1815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339F13B-0860-F742-B9C6-39F49F43BA3B}"/>
                </a:ext>
              </a:extLst>
            </p:cNvPr>
            <p:cNvSpPr txBox="1"/>
            <p:nvPr/>
          </p:nvSpPr>
          <p:spPr>
            <a:xfrm>
              <a:off x="3107013" y="6066427"/>
              <a:ext cx="867467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00" dirty="0">
                  <a:solidFill>
                    <a:srgbClr val="1AA154"/>
                  </a:solidFill>
                  <a:latin typeface="Axiforma" pitchFamily="2" charset="77"/>
                </a:rPr>
                <a:t>Find on Google Maps</a:t>
              </a:r>
            </a:p>
          </p:txBody>
        </p:sp>
        <p:pic>
          <p:nvPicPr>
            <p:cNvPr id="25" name="Picture 24" descr="Icon&#10;&#10;Description automatically generated">
              <a:hlinkClick r:id="rId5"/>
              <a:extLst>
                <a:ext uri="{FF2B5EF4-FFF2-40B4-BE49-F238E27FC236}">
                  <a16:creationId xmlns:a16="http://schemas.microsoft.com/office/drawing/2014/main" id="{F87685C7-9735-9648-8094-F221648066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23021" y="6078694"/>
              <a:ext cx="140344" cy="140344"/>
            </a:xfrm>
            <a:prstGeom prst="rect">
              <a:avLst/>
            </a:prstGeom>
          </p:spPr>
        </p:pic>
      </p:grpSp>
      <p:sp>
        <p:nvSpPr>
          <p:cNvPr id="22" name="Rectangle 21">
            <a:hlinkClick r:id="rId5"/>
            <a:extLst>
              <a:ext uri="{FF2B5EF4-FFF2-40B4-BE49-F238E27FC236}">
                <a16:creationId xmlns:a16="http://schemas.microsoft.com/office/drawing/2014/main" id="{0E1CED55-E786-CE48-BB5F-A754E0941274}"/>
              </a:ext>
            </a:extLst>
          </p:cNvPr>
          <p:cNvSpPr/>
          <p:nvPr/>
        </p:nvSpPr>
        <p:spPr>
          <a:xfrm>
            <a:off x="2984666" y="6062093"/>
            <a:ext cx="945322" cy="1815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Placeholder 11">
            <a:extLst>
              <a:ext uri="{FF2B5EF4-FFF2-40B4-BE49-F238E27FC236}">
                <a16:creationId xmlns:a16="http://schemas.microsoft.com/office/drawing/2014/main" id="{B7484DF1-643B-9C4D-90D6-967BB97A77FA}"/>
              </a:ext>
            </a:extLst>
          </p:cNvPr>
          <p:cNvPicPr>
            <a:picLocks noGrp="1"/>
          </p:cNvPicPr>
          <p:nvPr>
            <p:ph type="pic" sz="quarter" idx="10"/>
          </p:nvPr>
        </p:nvPicPr>
        <p:blipFill rotWithShape="1">
          <a:blip r:embed="rId6"/>
          <a:srcRect/>
          <a:stretch/>
        </p:blipFill>
        <p:spPr>
          <a:xfrm>
            <a:off x="4336869" y="944562"/>
            <a:ext cx="7420156" cy="5399999"/>
          </a:xfrm>
        </p:spPr>
      </p:pic>
      <p:sp>
        <p:nvSpPr>
          <p:cNvPr id="20" name="Subtitle 2">
            <a:extLst>
              <a:ext uri="{FF2B5EF4-FFF2-40B4-BE49-F238E27FC236}">
                <a16:creationId xmlns:a16="http://schemas.microsoft.com/office/drawing/2014/main" id="{3E1E1507-98F9-4627-8787-B1C6ACE6A5BC}"/>
              </a:ext>
            </a:extLst>
          </p:cNvPr>
          <p:cNvSpPr txBox="1">
            <a:spLocks/>
          </p:cNvSpPr>
          <p:nvPr/>
        </p:nvSpPr>
        <p:spPr>
          <a:xfrm>
            <a:off x="1237753" y="1803169"/>
            <a:ext cx="1070314" cy="4588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 i="0" kern="1200">
                <a:solidFill>
                  <a:srgbClr val="1AA154"/>
                </a:solidFill>
                <a:latin typeface="Axiforma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  <a:t>295°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br>
              <a:rPr lang="en-GB" sz="850" b="1" dirty="0">
                <a:solidFill>
                  <a:schemeClr val="tx2"/>
                </a:solidFill>
              </a:rPr>
            </a:br>
            <a: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  <a:t>6 x 3m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endParaRPr lang="en-US" sz="850" b="0" dirty="0">
              <a:solidFill>
                <a:schemeClr val="tx2"/>
              </a:solidFill>
              <a:latin typeface="Axiforma Light" pitchFamily="2" charset="77"/>
            </a:endParaRP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563C9836-53B6-4A35-8386-0ED27737A429}"/>
              </a:ext>
            </a:extLst>
          </p:cNvPr>
          <p:cNvSpPr txBox="1">
            <a:spLocks/>
          </p:cNvSpPr>
          <p:nvPr/>
        </p:nvSpPr>
        <p:spPr>
          <a:xfrm>
            <a:off x="2953095" y="1799946"/>
            <a:ext cx="1169294" cy="4143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 i="0" kern="1200">
                <a:solidFill>
                  <a:srgbClr val="1AA154"/>
                </a:solidFill>
                <a:latin typeface="Axiforma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  <a:t>46,221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br>
              <a:rPr lang="en-GB" sz="850" dirty="0">
                <a:solidFill>
                  <a:schemeClr val="tx2"/>
                </a:solidFill>
              </a:rPr>
            </a:br>
            <a: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  <a:t>No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br>
              <a:rPr lang="en-GB" sz="850" b="1" dirty="0">
                <a:solidFill>
                  <a:schemeClr val="tx2"/>
                </a:solidFill>
              </a:rPr>
            </a:br>
            <a:endParaRPr lang="en-US" sz="850" b="1" dirty="0">
              <a:solidFill>
                <a:schemeClr val="tx2"/>
              </a:solidFill>
            </a:endParaRP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C9D43203-6330-4CC1-803A-42E0F413EF28}"/>
              </a:ext>
            </a:extLst>
          </p:cNvPr>
          <p:cNvSpPr txBox="1">
            <a:spLocks/>
          </p:cNvSpPr>
          <p:nvPr/>
        </p:nvSpPr>
        <p:spPr>
          <a:xfrm>
            <a:off x="358077" y="2389289"/>
            <a:ext cx="3770033" cy="118861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750" b="0" i="0" kern="1200">
                <a:solidFill>
                  <a:schemeClr val="tx2"/>
                </a:solidFill>
                <a:latin typeface="Axiforma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900" b="0" i="0" kern="1200">
                <a:solidFill>
                  <a:schemeClr val="tx2"/>
                </a:solidFill>
                <a:latin typeface="Axiforma" pitchFamily="2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900" b="0" i="0" kern="1200">
                <a:solidFill>
                  <a:schemeClr val="tx2"/>
                </a:solidFill>
                <a:latin typeface="Axiforma" pitchFamily="2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900" b="0" i="0" kern="1200">
                <a:solidFill>
                  <a:schemeClr val="tx2"/>
                </a:solidFill>
                <a:latin typeface="Axiforma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900" b="0" i="1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GB" sz="900" dirty="0">
                <a:latin typeface="Axiforma Light" pitchFamily="2" charset="77"/>
              </a:rPr>
              <a:t>This top reach performing panel located on multi-laned arterial Vivian St (SH1) reaches southbound audiences en route to the CBD, Wellington Airport, and city suburbs. Congestion at the traffic light-controlled intersection with Tory St assures high dwell times. Businesses in the vicinity include The Warehouse, PB Tech, Noel Leeming and Nood. The Basin Reserve is nearby. This location is a standout for audiences that visit Travel Agents, Telco Stores, Office Supplies, QSR and more (LANDMARKS ID).</a:t>
            </a:r>
          </a:p>
        </p:txBody>
      </p:sp>
    </p:spTree>
    <p:extLst>
      <p:ext uri="{BB962C8B-B14F-4D97-AF65-F5344CB8AC3E}">
        <p14:creationId xmlns:p14="http://schemas.microsoft.com/office/powerpoint/2010/main" val="363841925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GO MEDIA">
      <a:dk1>
        <a:srgbClr val="1AA054"/>
      </a:dk1>
      <a:lt1>
        <a:srgbClr val="FFFFFF"/>
      </a:lt1>
      <a:dk2>
        <a:srgbClr val="1A1918"/>
      </a:dk2>
      <a:lt2>
        <a:srgbClr val="E7E6E6"/>
      </a:lt2>
      <a:accent1>
        <a:srgbClr val="3B98C7"/>
      </a:accent1>
      <a:accent2>
        <a:srgbClr val="69B872"/>
      </a:accent2>
      <a:accent3>
        <a:srgbClr val="DF9185"/>
      </a:accent3>
      <a:accent4>
        <a:srgbClr val="37B39F"/>
      </a:accent4>
      <a:accent5>
        <a:srgbClr val="2C3846"/>
      </a:accent5>
      <a:accent6>
        <a:srgbClr val="BABBB6"/>
      </a:accent6>
      <a:hlink>
        <a:srgbClr val="1AA054"/>
      </a:hlink>
      <a:folHlink>
        <a:srgbClr val="1AA05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OM0009 Powerpoint Template_v2" id="{AA668DEC-8665-4647-9D07-1A2D5F45EBEA}" vid="{7BC58D68-D635-594D-A03D-DEBCA904EA5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192</TotalTime>
  <Words>69</Words>
  <Application>Microsoft Macintosh PowerPoint</Application>
  <PresentationFormat>Widescreen</PresentationFormat>
  <Paragraphs>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Axiforma Medium</vt:lpstr>
      <vt:lpstr>Calibri</vt:lpstr>
      <vt:lpstr>Axiforma SemiBold</vt:lpstr>
      <vt:lpstr>Arial</vt:lpstr>
      <vt:lpstr>Axiforma</vt:lpstr>
      <vt:lpstr>Axiforma Light</vt:lpstr>
      <vt:lpstr>1_Office Theme</vt:lpstr>
      <vt:lpstr>[CITY_TOWN]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Proposal for [ADVERTISER]</dc:title>
  <dc:creator>Amanda Wagener</dc:creator>
  <cp:lastModifiedBy>Amanda Wagener</cp:lastModifiedBy>
  <cp:revision>11</cp:revision>
  <cp:lastPrinted>2022-04-21T04:14:19Z</cp:lastPrinted>
  <dcterms:created xsi:type="dcterms:W3CDTF">2022-04-20T08:33:59Z</dcterms:created>
  <dcterms:modified xsi:type="dcterms:W3CDTF">2022-04-28T00:30:41Z</dcterms:modified>
</cp:coreProperties>
</file>